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3"/>
  </p:notesMasterIdLst>
  <p:sldIdLst>
    <p:sldId id="256" r:id="rId3"/>
    <p:sldId id="266" r:id="rId4"/>
    <p:sldId id="262" r:id="rId5"/>
    <p:sldId id="263" r:id="rId6"/>
    <p:sldId id="267" r:id="rId7"/>
    <p:sldId id="268" r:id="rId8"/>
    <p:sldId id="269" r:id="rId9"/>
    <p:sldId id="271" r:id="rId10"/>
    <p:sldId id="272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510" autoAdjust="0"/>
  </p:normalViewPr>
  <p:slideViewPr>
    <p:cSldViewPr>
      <p:cViewPr>
        <p:scale>
          <a:sx n="97" d="100"/>
          <a:sy n="97" d="100"/>
        </p:scale>
        <p:origin x="-678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1FBC0-4DFC-4972-85E9-7C319FA71BFA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53007A-35B8-4AC7-93F0-47BC5B19A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85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1) Approve rough timeline for meeting schedule and deliverable dates for report (Anne will take meeting dates you cannot attend if you brought them)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2) Finalize 18 month implementation plan, including communications plan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3) Develop work plan for each of 3 issues areas (?)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3007A-35B8-4AC7-93F0-47BC5B19A9E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82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3007A-35B8-4AC7-93F0-47BC5B19A9E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50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3007A-35B8-4AC7-93F0-47BC5B19A9E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716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DAA2-77F4-4451-861F-5D7A5FC17C93}" type="datetime1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619E8-928F-4C73-B9F8-16CB88992803}" type="datetime1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43434-BA69-4090-A95F-DF2DCEBD4464}" type="datetime1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hasi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Washington Student Achievement Council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E0631F0-1D8A-4433-AE64-65F1DD17B2CD}" type="datetime1">
              <a:rPr lang="en-US" smtClean="0"/>
              <a:t>12/18/2013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586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0461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A4E52-329C-46D2-A779-E68B83A11B6B}" type="datetime1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33A6-B763-4B83-9DC2-E771DB77F77A}" type="datetime1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90C31-C83A-49E2-B670-755000B40FA2}" type="datetime1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F533-B20E-4E42-91F9-8AC2188C91FD}" type="datetime1">
              <a:rPr lang="en-US" smtClean="0"/>
              <a:t>12/18/2013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DA7C2-2CAB-444E-9B78-D8466E69743F}" type="datetime1">
              <a:rPr lang="en-US" smtClean="0"/>
              <a:t>12/18/2013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/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ADAEB-8FBB-4510-B00D-40BB708892A5}" type="datetime1">
              <a:rPr lang="en-US" smtClean="0"/>
              <a:t>12/18/2013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D0924-829D-4340-ABFB-94802B64ADC0}" type="datetime1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0BD1F-36C5-4064-8C1E-C4620FDCBA97}" type="datetime1">
              <a:rPr lang="en-US" smtClean="0"/>
              <a:t>12/18/2013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5701189-E0CE-4508-97C4-395A6AD446C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863010" y="3324860"/>
            <a:ext cx="38150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Washington Student Achievement Council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8275251" y="922020"/>
            <a:ext cx="990599" cy="365760"/>
          </a:xfrm>
          <a:prstGeom prst="rect">
            <a:avLst/>
          </a:prstGeom>
        </p:spPr>
        <p:txBody>
          <a:bodyPr vert="horz" lIns="91440" tIns="45720" rIns="91440" bIns="45720" rtlCol="0" anchor="ctr" anchorCtr="1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2E0631F0-1D8A-4433-AE64-65F1DD17B2CD}" type="datetime1">
              <a:rPr lang="en-US" smtClean="0"/>
              <a:t>12/18/2013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71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andys@wsac.wa.gov" TargetMode="External"/><Relationship Id="rId2" Type="http://schemas.openxmlformats.org/officeDocument/2006/relationships/hyperlink" Target="mailto:annem@wsac.wa.gov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noreenl@wsac.wa.g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youtu.be/5s0rRk9sER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eadywa.org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564003"/>
            <a:ext cx="6477000" cy="275457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Improving Student Learning to Scale</a:t>
            </a: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sz="2400" b="1" dirty="0"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954" y="5410201"/>
            <a:ext cx="4919944" cy="108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/>
        </p:nvSpPr>
        <p:spPr>
          <a:xfrm rot="16200000">
            <a:off x="8298180" y="921101"/>
            <a:ext cx="990599" cy="365760"/>
          </a:xfrm>
          <a:prstGeom prst="rect">
            <a:avLst/>
          </a:prstGeom>
        </p:spPr>
        <p:txBody>
          <a:bodyPr vert="horz" lIns="91440" tIns="45720" rIns="91440" bIns="45720" rtlCol="0" anchor="ctr" anchorCtr="1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9/16/2013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676400" y="2819400"/>
            <a:ext cx="2297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61963"/>
            <a:r>
              <a:rPr lang="en-US" sz="1600" b="1" dirty="0" smtClean="0">
                <a:cs typeface="Arial" panose="020B0604020202020204" pitchFamily="34" charset="0"/>
              </a:rPr>
              <a:t>ESD 113</a:t>
            </a:r>
          </a:p>
          <a:p>
            <a:pPr marL="461963"/>
            <a:r>
              <a:rPr lang="en-US" sz="1600" b="1" dirty="0" smtClean="0">
                <a:cs typeface="Arial" panose="020B0604020202020204" pitchFamily="34" charset="0"/>
              </a:rPr>
              <a:t>December 19, </a:t>
            </a:r>
            <a:r>
              <a:rPr lang="en-US" sz="1600" b="1" dirty="0">
                <a:cs typeface="Arial" panose="020B0604020202020204" pitchFamily="34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229760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086600" cy="1173162"/>
          </a:xfrm>
        </p:spPr>
        <p:txBody>
          <a:bodyPr/>
          <a:lstStyle/>
          <a:p>
            <a:pPr algn="ctr"/>
            <a:r>
              <a:rPr lang="en-US" b="1" dirty="0" smtClean="0"/>
              <a:t>WSAC Contacts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7924800" cy="4800600"/>
          </a:xfrm>
        </p:spPr>
        <p:txBody>
          <a:bodyPr/>
          <a:lstStyle/>
          <a:p>
            <a:r>
              <a:rPr lang="en-US" dirty="0" smtClean="0"/>
              <a:t>Anne Messerly, Project Coordinator </a:t>
            </a:r>
          </a:p>
          <a:p>
            <a:pPr lvl="2"/>
            <a:r>
              <a:rPr lang="en-US" dirty="0" smtClean="0">
                <a:hlinkClick r:id="rId2"/>
              </a:rPr>
              <a:t>annem@wsac.wa.gov</a:t>
            </a:r>
            <a:endParaRPr lang="en-US" dirty="0" smtClean="0"/>
          </a:p>
          <a:p>
            <a:pPr lvl="2"/>
            <a:r>
              <a:rPr lang="en-US" dirty="0" smtClean="0"/>
              <a:t>(360) 753-7855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Randy Spaulding, Director of Academic Affairs and Policy</a:t>
            </a:r>
          </a:p>
          <a:p>
            <a:pPr lvl="2"/>
            <a:r>
              <a:rPr lang="en-US" dirty="0" smtClean="0">
                <a:hlinkClick r:id="rId3"/>
              </a:rPr>
              <a:t>randys@wsac.wa.gov</a:t>
            </a:r>
            <a:endParaRPr lang="en-US" dirty="0" smtClean="0"/>
          </a:p>
          <a:p>
            <a:pPr lvl="2"/>
            <a:r>
              <a:rPr lang="en-US" dirty="0" smtClean="0"/>
              <a:t>(360) 753-7823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Noreen Light, Associate Director of Academic Affairs and Policy</a:t>
            </a:r>
          </a:p>
          <a:p>
            <a:pPr lvl="2"/>
            <a:r>
              <a:rPr lang="en-US" dirty="0" smtClean="0">
                <a:hlinkClick r:id="rId4"/>
              </a:rPr>
              <a:t>noreenl@wsac.wa.gov</a:t>
            </a:r>
            <a:endParaRPr lang="en-US" dirty="0" smtClean="0"/>
          </a:p>
          <a:p>
            <a:pPr lvl="2"/>
            <a:r>
              <a:rPr lang="en-US" dirty="0" smtClean="0"/>
              <a:t>(360) 753-7811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Washington Student Achievement Council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1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3581400" cy="1143000"/>
          </a:xfrm>
        </p:spPr>
        <p:txBody>
          <a:bodyPr/>
          <a:lstStyle/>
          <a:p>
            <a:r>
              <a:rPr lang="en-US" dirty="0" smtClean="0"/>
              <a:t>Meeting Agenda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800600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en-US" sz="2600" dirty="0" smtClean="0"/>
              <a:t>8:00 </a:t>
            </a:r>
            <a:r>
              <a:rPr lang="en-US" sz="2600" dirty="0"/>
              <a:t>– </a:t>
            </a:r>
            <a:r>
              <a:rPr lang="en-US" sz="2600" dirty="0" smtClean="0"/>
              <a:t>8:15</a:t>
            </a:r>
            <a:endParaRPr lang="en-US" sz="2600" dirty="0"/>
          </a:p>
          <a:p>
            <a:pPr lvl="0"/>
            <a:r>
              <a:rPr lang="en-US" sz="2600" dirty="0" smtClean="0"/>
              <a:t>Welcome </a:t>
            </a:r>
            <a:r>
              <a:rPr lang="en-US" sz="2600" dirty="0"/>
              <a:t>and Introductions</a:t>
            </a:r>
          </a:p>
          <a:p>
            <a:pPr marL="114300" indent="0">
              <a:buNone/>
            </a:pPr>
            <a:endParaRPr lang="en-US" sz="2600" dirty="0"/>
          </a:p>
          <a:p>
            <a:pPr marL="114300" indent="0">
              <a:buNone/>
            </a:pPr>
            <a:r>
              <a:rPr lang="en-US" sz="2600" dirty="0"/>
              <a:t>8</a:t>
            </a:r>
            <a:r>
              <a:rPr lang="en-US" sz="2600" dirty="0" smtClean="0"/>
              <a:t>:15 </a:t>
            </a:r>
            <a:r>
              <a:rPr lang="en-US" sz="2600" dirty="0"/>
              <a:t>– </a:t>
            </a:r>
            <a:r>
              <a:rPr lang="en-US" sz="2600" dirty="0" smtClean="0"/>
              <a:t>8:45</a:t>
            </a:r>
            <a:endParaRPr lang="en-US" sz="2600" dirty="0"/>
          </a:p>
          <a:p>
            <a:pPr lvl="0"/>
            <a:r>
              <a:rPr lang="en-US" sz="2600" dirty="0" smtClean="0"/>
              <a:t>Recap of cross-state meeting in Los Angeles</a:t>
            </a:r>
            <a:endParaRPr lang="en-US" sz="2600" dirty="0"/>
          </a:p>
          <a:p>
            <a:pPr marL="114300" indent="0">
              <a:buNone/>
            </a:pPr>
            <a:endParaRPr lang="en-US" sz="2600" dirty="0" smtClean="0"/>
          </a:p>
          <a:p>
            <a:pPr marL="114300" indent="0">
              <a:buNone/>
            </a:pPr>
            <a:r>
              <a:rPr lang="en-US" sz="2600" dirty="0" smtClean="0"/>
              <a:t>8:45 </a:t>
            </a:r>
            <a:r>
              <a:rPr lang="en-US" sz="2600" dirty="0"/>
              <a:t>– </a:t>
            </a:r>
            <a:r>
              <a:rPr lang="en-US" sz="2600" dirty="0" smtClean="0"/>
              <a:t>9:15</a:t>
            </a:r>
            <a:endParaRPr lang="en-US" sz="2600" dirty="0"/>
          </a:p>
          <a:p>
            <a:pPr lvl="0"/>
            <a:r>
              <a:rPr lang="en-US" sz="2600" dirty="0" smtClean="0"/>
              <a:t>OSPI- Bill &amp; Melinda Gates Foundation grant</a:t>
            </a:r>
            <a:endParaRPr lang="en-US" sz="2600" dirty="0"/>
          </a:p>
          <a:p>
            <a:pPr marL="114300" indent="0">
              <a:buNone/>
            </a:pPr>
            <a:endParaRPr lang="en-US" sz="2600" dirty="0" smtClean="0"/>
          </a:p>
          <a:p>
            <a:pPr marL="114300" indent="0">
              <a:buNone/>
            </a:pPr>
            <a:r>
              <a:rPr lang="en-US" sz="2600" dirty="0"/>
              <a:t>9:15 – </a:t>
            </a:r>
            <a:r>
              <a:rPr lang="en-US" sz="2600" dirty="0" smtClean="0"/>
              <a:t>10:15</a:t>
            </a:r>
            <a:endParaRPr lang="en-US" sz="2600" dirty="0"/>
          </a:p>
          <a:p>
            <a:pPr lvl="0"/>
            <a:r>
              <a:rPr lang="en-US" sz="2600" dirty="0" smtClean="0"/>
              <a:t>Brief overview of Roadmap &amp; 3 issue areas</a:t>
            </a:r>
            <a:endParaRPr lang="en-US" sz="2600" dirty="0"/>
          </a:p>
          <a:p>
            <a:pPr marL="114300" indent="0">
              <a:buNone/>
            </a:pPr>
            <a:endParaRPr lang="en-US" sz="2600" dirty="0"/>
          </a:p>
          <a:p>
            <a:pPr marL="114300" indent="0">
              <a:buNone/>
            </a:pPr>
            <a:r>
              <a:rPr lang="en-US" sz="2600" dirty="0" smtClean="0"/>
              <a:t>10:30 </a:t>
            </a:r>
            <a:r>
              <a:rPr lang="en-US" sz="2600" dirty="0"/>
              <a:t>– </a:t>
            </a:r>
            <a:r>
              <a:rPr lang="en-US" sz="2600" dirty="0" smtClean="0"/>
              <a:t>11:15</a:t>
            </a:r>
          </a:p>
          <a:p>
            <a:r>
              <a:rPr lang="en-US" sz="2600" dirty="0" smtClean="0"/>
              <a:t>Communications needs &amp; Ready WA</a:t>
            </a:r>
          </a:p>
          <a:p>
            <a:pPr marL="114300" indent="0">
              <a:buNone/>
            </a:pPr>
            <a:r>
              <a:rPr lang="en-US" sz="2600" dirty="0"/>
              <a:t> </a:t>
            </a:r>
          </a:p>
          <a:p>
            <a:pPr marL="114300" indent="0">
              <a:buNone/>
            </a:pPr>
            <a:r>
              <a:rPr lang="en-US" sz="2600" dirty="0" smtClean="0"/>
              <a:t>11:15 </a:t>
            </a:r>
            <a:r>
              <a:rPr lang="en-US" sz="2600" dirty="0"/>
              <a:t>– </a:t>
            </a:r>
            <a:r>
              <a:rPr lang="en-US" sz="2600" dirty="0" smtClean="0"/>
              <a:t>1:30</a:t>
            </a:r>
            <a:endParaRPr lang="en-US" sz="2600" dirty="0"/>
          </a:p>
          <a:p>
            <a:pPr lvl="0"/>
            <a:r>
              <a:rPr lang="en-US" sz="2600" dirty="0" smtClean="0"/>
              <a:t>Discuss 18 month implementation plan &amp; working lunch</a:t>
            </a:r>
            <a:endParaRPr lang="en-US" sz="2600" dirty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9/16/2013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3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the Day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Washington Student Achievement Council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7162800" cy="4636008"/>
          </a:xfrm>
        </p:spPr>
        <p:txBody>
          <a:bodyPr>
            <a:normAutofit fontScale="77500" lnSpcReduction="20000"/>
          </a:bodyPr>
          <a:lstStyle/>
          <a:p>
            <a:pPr marL="85090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3200" dirty="0" smtClean="0"/>
              <a:t>Approve timeline for meeting schedules and deliverable dates</a:t>
            </a:r>
          </a:p>
          <a:p>
            <a:pPr marL="1090930" lvl="1" indent="-457200">
              <a:spcAft>
                <a:spcPts val="1200"/>
              </a:spcAft>
            </a:pPr>
            <a:r>
              <a:rPr lang="en-US" dirty="0" smtClean="0"/>
              <a:t>Please give major dates to avoid in Doodle Poll (such as board meetings) to Anne</a:t>
            </a:r>
          </a:p>
          <a:p>
            <a:pPr marL="85090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3200" dirty="0" smtClean="0"/>
              <a:t>Draft 18 month implementation plan</a:t>
            </a:r>
          </a:p>
          <a:p>
            <a:pPr marL="85090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3200" dirty="0" smtClean="0"/>
              <a:t>Develop work plan for each of the three issue areas</a:t>
            </a:r>
          </a:p>
          <a:p>
            <a:pPr marL="1148080" lvl="1" indent="-514350">
              <a:spcAft>
                <a:spcPts val="1200"/>
              </a:spcAft>
            </a:pPr>
            <a:r>
              <a:rPr lang="en-US" dirty="0" smtClean="0"/>
              <a:t>Use of Smarter Balanced Assessment</a:t>
            </a:r>
          </a:p>
          <a:p>
            <a:pPr marL="1513840" lvl="2" indent="-514350">
              <a:spcAft>
                <a:spcPts val="1200"/>
              </a:spcAft>
            </a:pPr>
            <a:r>
              <a:rPr lang="en-US" dirty="0" smtClean="0"/>
              <a:t>High </a:t>
            </a:r>
            <a:r>
              <a:rPr lang="en-US" dirty="0" smtClean="0"/>
              <a:t>school transition </a:t>
            </a:r>
            <a:r>
              <a:rPr lang="en-US" dirty="0" smtClean="0"/>
              <a:t>courses</a:t>
            </a:r>
          </a:p>
          <a:p>
            <a:pPr marL="1513840" lvl="2" indent="-514350">
              <a:spcAft>
                <a:spcPts val="1200"/>
              </a:spcAft>
            </a:pPr>
            <a:r>
              <a:rPr lang="en-US" dirty="0" smtClean="0"/>
              <a:t>Dual </a:t>
            </a:r>
            <a:r>
              <a:rPr lang="en-US" dirty="0"/>
              <a:t>credit </a:t>
            </a:r>
            <a:r>
              <a:rPr lang="en-US" dirty="0" smtClean="0"/>
              <a:t>courses</a:t>
            </a:r>
            <a:r>
              <a:rPr lang="en-US" dirty="0" smtClean="0"/>
              <a:t>	</a:t>
            </a:r>
            <a:endParaRPr lang="en-US" dirty="0" smtClean="0"/>
          </a:p>
          <a:p>
            <a:pPr marL="1148080" lvl="1" indent="-514350">
              <a:spcAft>
                <a:spcPts val="1200"/>
              </a:spcAft>
            </a:pPr>
            <a:r>
              <a:rPr lang="en-US" sz="2400" dirty="0" smtClean="0"/>
              <a:t>High School and Beyond plan</a:t>
            </a:r>
          </a:p>
          <a:p>
            <a:pPr marL="1148080" lvl="1" indent="-514350">
              <a:spcAft>
                <a:spcPts val="1200"/>
              </a:spcAft>
              <a:buFont typeface="+mj-lt"/>
              <a:buAutoNum type="arabicPeriod"/>
            </a:pPr>
            <a:endParaRPr lang="en-US" sz="2400" dirty="0" smtClean="0"/>
          </a:p>
          <a:p>
            <a:pPr marL="565150">
              <a:spcAft>
                <a:spcPts val="12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3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7620000" cy="1485900"/>
          </a:xfrm>
        </p:spPr>
        <p:txBody>
          <a:bodyPr/>
          <a:lstStyle/>
          <a:p>
            <a:r>
              <a:rPr lang="en-US" dirty="0" smtClean="0"/>
              <a:t>Timeline of 2014 Schedule and Deliverables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9/16/2013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Washington Student Achievement Council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637086"/>
              </p:ext>
            </p:extLst>
          </p:nvPr>
        </p:nvGraphicFramePr>
        <p:xfrm>
          <a:off x="76200" y="3440093"/>
          <a:ext cx="2286000" cy="472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400"/>
                <a:gridCol w="533400"/>
                <a:gridCol w="457200"/>
                <a:gridCol w="381000"/>
                <a:gridCol w="381000"/>
              </a:tblGrid>
              <a:tr h="4724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January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February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March             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April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May</a:t>
                      </a: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</a:tr>
            </a:tbl>
          </a:graphicData>
        </a:graphic>
      </p:graphicFrame>
      <p:sp>
        <p:nvSpPr>
          <p:cNvPr id="38" name="AutoShape 17"/>
          <p:cNvSpPr>
            <a:spLocks noChangeArrowheads="1"/>
          </p:cNvSpPr>
          <p:nvPr/>
        </p:nvSpPr>
        <p:spPr bwMode="auto">
          <a:xfrm>
            <a:off x="2705101" y="2083732"/>
            <a:ext cx="842963" cy="1322799"/>
          </a:xfrm>
          <a:prstGeom prst="downArrowCallout">
            <a:avLst>
              <a:gd name="adj1" fmla="val 25000"/>
              <a:gd name="adj2" fmla="val 25000"/>
              <a:gd name="adj3" fmla="val 30286"/>
              <a:gd name="adj4" fmla="val 66667"/>
            </a:avLst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 cmpd="sng">
            <a:solidFill>
              <a:srgbClr val="17365D"/>
            </a:solidFill>
            <a:prstDash val="solid"/>
            <a:miter lim="800000"/>
            <a:headEnd/>
            <a:tailEnd/>
          </a:ln>
          <a:effectLst>
            <a:outerShdw dist="107763" dir="18900000" algn="ctr" rotWithShape="0">
              <a:srgbClr val="243F60">
                <a:alpha val="50000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Cross-state 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Convening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NGA </a:t>
            </a:r>
          </a:p>
        </p:txBody>
      </p:sp>
      <p:sp>
        <p:nvSpPr>
          <p:cNvPr id="39" name="AutoShape 21"/>
          <p:cNvSpPr>
            <a:spLocks noChangeArrowheads="1"/>
          </p:cNvSpPr>
          <p:nvPr/>
        </p:nvSpPr>
        <p:spPr bwMode="auto">
          <a:xfrm>
            <a:off x="4260850" y="2083733"/>
            <a:ext cx="844550" cy="1344314"/>
          </a:xfrm>
          <a:prstGeom prst="downArrowCallout">
            <a:avLst>
              <a:gd name="adj1" fmla="val 25000"/>
              <a:gd name="adj2" fmla="val 25000"/>
              <a:gd name="adj3" fmla="val 30286"/>
              <a:gd name="adj4" fmla="val 66667"/>
            </a:avLst>
          </a:prstGeom>
          <a:gradFill rotWithShape="0">
            <a:gsLst>
              <a:gs pos="0">
                <a:srgbClr val="FFFFFF"/>
              </a:gs>
              <a:gs pos="100000">
                <a:srgbClr val="B8CCE4"/>
              </a:gs>
            </a:gsLst>
            <a:lin ang="5400000" scaled="1"/>
          </a:gradFill>
          <a:ln w="12700" cmpd="sng">
            <a:solidFill>
              <a:srgbClr val="17365D"/>
            </a:solidFill>
            <a:prstDash val="solid"/>
            <a:miter lim="800000"/>
            <a:headEnd/>
            <a:tailEnd/>
          </a:ln>
          <a:effectLst>
            <a:outerShdw dist="107763" dir="18900000" algn="ctr" rotWithShape="0">
              <a:srgbClr val="243F60">
                <a:alpha val="50000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Cross-state 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Convening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NGA</a:t>
            </a:r>
          </a:p>
        </p:txBody>
      </p:sp>
      <p:sp>
        <p:nvSpPr>
          <p:cNvPr id="40" name="AutoShape 24"/>
          <p:cNvSpPr>
            <a:spLocks noChangeArrowheads="1"/>
          </p:cNvSpPr>
          <p:nvPr/>
        </p:nvSpPr>
        <p:spPr bwMode="auto">
          <a:xfrm>
            <a:off x="1485902" y="3892828"/>
            <a:ext cx="609599" cy="1116667"/>
          </a:xfrm>
          <a:prstGeom prst="upArrowCallout">
            <a:avLst>
              <a:gd name="adj1" fmla="val 25000"/>
              <a:gd name="adj2" fmla="val 25000"/>
              <a:gd name="adj3" fmla="val 21224"/>
              <a:gd name="adj4" fmla="val 6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 cmpd="sng" algn="ctr">
            <a:solidFill>
              <a:srgbClr val="5F497A"/>
            </a:solidFill>
            <a:prstDash val="solid"/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 smtClean="0">
                <a:effectLst/>
                <a:latin typeface="Times New Roman"/>
                <a:ea typeface="Times New Roman"/>
              </a:rPr>
              <a:t>Status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 smtClean="0">
                <a:effectLst/>
                <a:latin typeface="Times New Roman"/>
                <a:ea typeface="Times New Roman"/>
              </a:rPr>
              <a:t>Retreat</a:t>
            </a:r>
            <a:endParaRPr lang="en-US" sz="1000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 </a:t>
            </a:r>
          </a:p>
        </p:txBody>
      </p:sp>
      <p:sp>
        <p:nvSpPr>
          <p:cNvPr id="46" name="AutoShape 6"/>
          <p:cNvSpPr>
            <a:spLocks noChangeArrowheads="1"/>
          </p:cNvSpPr>
          <p:nvPr/>
        </p:nvSpPr>
        <p:spPr bwMode="auto">
          <a:xfrm>
            <a:off x="1828800" y="2236132"/>
            <a:ext cx="609600" cy="1162051"/>
          </a:xfrm>
          <a:prstGeom prst="downArrowCallout">
            <a:avLst>
              <a:gd name="adj1" fmla="val 25000"/>
              <a:gd name="adj2" fmla="val 25000"/>
              <a:gd name="adj3" fmla="val 32828"/>
              <a:gd name="adj4" fmla="val 66667"/>
            </a:avLst>
          </a:prstGeom>
          <a:solidFill>
            <a:srgbClr val="FFC000"/>
          </a:solidFill>
          <a:ln w="63500" cmpd="thickThin" algn="ctr">
            <a:solidFill>
              <a:srgbClr val="8064A2"/>
            </a:solidFill>
            <a:prstDash val="solid"/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Submit mid-term report</a:t>
            </a:r>
          </a:p>
        </p:txBody>
      </p:sp>
      <p:sp>
        <p:nvSpPr>
          <p:cNvPr id="49" name="Rectangle 64"/>
          <p:cNvSpPr>
            <a:spLocks noChangeArrowheads="1"/>
          </p:cNvSpPr>
          <p:nvPr/>
        </p:nvSpPr>
        <p:spPr bwMode="auto">
          <a:xfrm>
            <a:off x="457200" y="4297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66"/>
          <p:cNvSpPr>
            <a:spLocks noChangeArrowheads="1"/>
          </p:cNvSpPr>
          <p:nvPr/>
        </p:nvSpPr>
        <p:spPr bwMode="auto">
          <a:xfrm>
            <a:off x="457200" y="42973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72"/>
          <p:cNvSpPr>
            <a:spLocks noChangeArrowheads="1"/>
          </p:cNvSpPr>
          <p:nvPr/>
        </p:nvSpPr>
        <p:spPr bwMode="auto">
          <a:xfrm>
            <a:off x="457200" y="4754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258259"/>
              </p:ext>
            </p:extLst>
          </p:nvPr>
        </p:nvGraphicFramePr>
        <p:xfrm>
          <a:off x="2324101" y="3440093"/>
          <a:ext cx="2133600" cy="472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100"/>
                <a:gridCol w="381000"/>
                <a:gridCol w="457199"/>
                <a:gridCol w="419101"/>
                <a:gridCol w="457200"/>
              </a:tblGrid>
              <a:tr h="4724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June</a:t>
                      </a: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July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August              </a:t>
                      </a: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Sept.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Oct.</a:t>
                      </a: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</a:tr>
            </a:tbl>
          </a:graphicData>
        </a:graphic>
      </p:graphicFrame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159503"/>
              </p:ext>
            </p:extLst>
          </p:nvPr>
        </p:nvGraphicFramePr>
        <p:xfrm>
          <a:off x="4457701" y="3440093"/>
          <a:ext cx="2438400" cy="472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00"/>
                <a:gridCol w="457200"/>
                <a:gridCol w="533400"/>
                <a:gridCol w="533400"/>
                <a:gridCol w="457200"/>
              </a:tblGrid>
              <a:tr h="4724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Nov.</a:t>
                      </a: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Dec.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January             </a:t>
                      </a: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February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March</a:t>
                      </a: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</a:tr>
            </a:tbl>
          </a:graphicData>
        </a:graphic>
      </p:graphicFrame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002281"/>
              </p:ext>
            </p:extLst>
          </p:nvPr>
        </p:nvGraphicFramePr>
        <p:xfrm>
          <a:off x="6860382" y="3440093"/>
          <a:ext cx="1407319" cy="472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519"/>
                <a:gridCol w="304800"/>
                <a:gridCol w="381000"/>
                <a:gridCol w="381000"/>
              </a:tblGrid>
              <a:tr h="4724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April</a:t>
                      </a: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May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June              </a:t>
                      </a:r>
                      <a:endParaRPr lang="en-US" sz="9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</a:rPr>
                        <a:t>July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16" marR="44816" marT="0" marB="0" anchor="ctr"/>
                </a:tc>
              </a:tr>
            </a:tbl>
          </a:graphicData>
        </a:graphic>
      </p:graphicFrame>
      <p:sp>
        <p:nvSpPr>
          <p:cNvPr id="56" name="AutoShape 6"/>
          <p:cNvSpPr>
            <a:spLocks noChangeArrowheads="1"/>
          </p:cNvSpPr>
          <p:nvPr/>
        </p:nvSpPr>
        <p:spPr bwMode="auto">
          <a:xfrm>
            <a:off x="7753350" y="2236132"/>
            <a:ext cx="628650" cy="1164143"/>
          </a:xfrm>
          <a:prstGeom prst="downArrowCallout">
            <a:avLst>
              <a:gd name="adj1" fmla="val 25000"/>
              <a:gd name="adj2" fmla="val 25000"/>
              <a:gd name="adj3" fmla="val 32828"/>
              <a:gd name="adj4" fmla="val 66667"/>
            </a:avLst>
          </a:prstGeom>
          <a:solidFill>
            <a:srgbClr val="FFC000"/>
          </a:solidFill>
          <a:ln w="63500" cmpd="thickThin" algn="ctr">
            <a:solidFill>
              <a:srgbClr val="8064A2"/>
            </a:solidFill>
            <a:prstDash val="solid"/>
            <a:miter lim="800000"/>
            <a:headEnd/>
            <a:tailEnd/>
          </a:ln>
          <a:effectLst/>
          <a:extLst/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Submit final report</a:t>
            </a:r>
          </a:p>
        </p:txBody>
      </p:sp>
      <p:sp>
        <p:nvSpPr>
          <p:cNvPr id="57" name="AutoShape 14"/>
          <p:cNvSpPr>
            <a:spLocks noChangeArrowheads="1"/>
          </p:cNvSpPr>
          <p:nvPr/>
        </p:nvSpPr>
        <p:spPr bwMode="auto">
          <a:xfrm>
            <a:off x="914400" y="3912534"/>
            <a:ext cx="570735" cy="1096962"/>
          </a:xfrm>
          <a:prstGeom prst="upArrowCallout">
            <a:avLst>
              <a:gd name="adj1" fmla="val 25000"/>
              <a:gd name="adj2" fmla="val 25000"/>
              <a:gd name="adj3" fmla="val 21224"/>
              <a:gd name="adj4" fmla="val 66667"/>
            </a:avLst>
          </a:prstGeom>
          <a:gradFill rotWithShape="0">
            <a:gsLst>
              <a:gs pos="0">
                <a:srgbClr val="D99594"/>
              </a:gs>
              <a:gs pos="50000">
                <a:srgbClr val="F2DBDB"/>
              </a:gs>
              <a:gs pos="100000">
                <a:srgbClr val="D99594"/>
              </a:gs>
            </a:gsLst>
            <a:lin ang="18900000" scaled="1"/>
          </a:gradFill>
          <a:ln w="12700" cmpd="sng">
            <a:solidFill>
              <a:srgbClr val="943634"/>
            </a:solidFill>
            <a:prstDash val="solid"/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 smtClean="0">
                <a:latin typeface="Times New Roman"/>
                <a:ea typeface="Times New Roman"/>
              </a:rPr>
              <a:t>Retreat</a:t>
            </a:r>
            <a:endParaRPr lang="en-US" sz="1000" dirty="0">
              <a:latin typeface="Times New Roman"/>
              <a:ea typeface="Times New Roman"/>
            </a:endParaRPr>
          </a:p>
          <a:p>
            <a:pPr algn="ctr">
              <a:spcAft>
                <a:spcPts val="600"/>
              </a:spcAft>
            </a:pPr>
            <a:r>
              <a:rPr lang="en-US" sz="1000" dirty="0" smtClean="0">
                <a:latin typeface="Times New Roman"/>
                <a:ea typeface="Times New Roman"/>
              </a:rPr>
              <a:t>TBD</a:t>
            </a:r>
          </a:p>
          <a:p>
            <a:pPr algn="ctr">
              <a:spcAft>
                <a:spcPts val="600"/>
              </a:spcAft>
            </a:pPr>
            <a:r>
              <a:rPr lang="en-US" sz="800" dirty="0" smtClean="0">
                <a:latin typeface="Times New Roman"/>
                <a:ea typeface="Times New Roman"/>
              </a:rPr>
              <a:t>(after session)</a:t>
            </a:r>
            <a:endParaRPr lang="en-US" sz="800" dirty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endParaRPr lang="en-US" sz="1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9" name="AutoShape 24"/>
          <p:cNvSpPr>
            <a:spLocks noChangeArrowheads="1"/>
          </p:cNvSpPr>
          <p:nvPr/>
        </p:nvSpPr>
        <p:spPr bwMode="auto">
          <a:xfrm>
            <a:off x="2628902" y="3912533"/>
            <a:ext cx="609599" cy="1116667"/>
          </a:xfrm>
          <a:prstGeom prst="upArrowCallout">
            <a:avLst>
              <a:gd name="adj1" fmla="val 25000"/>
              <a:gd name="adj2" fmla="val 25000"/>
              <a:gd name="adj3" fmla="val 21224"/>
              <a:gd name="adj4" fmla="val 6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 cmpd="sng" algn="ctr">
            <a:solidFill>
              <a:srgbClr val="5F497A"/>
            </a:solidFill>
            <a:prstDash val="solid"/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 smtClean="0">
                <a:effectLst/>
                <a:latin typeface="Times New Roman"/>
                <a:ea typeface="Times New Roman"/>
              </a:rPr>
              <a:t>Status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 smtClean="0">
                <a:effectLst/>
                <a:latin typeface="Times New Roman"/>
                <a:ea typeface="Times New Roman"/>
              </a:rPr>
              <a:t>Retreat</a:t>
            </a:r>
            <a:endParaRPr lang="en-US" sz="1000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 </a:t>
            </a:r>
          </a:p>
        </p:txBody>
      </p:sp>
      <p:sp>
        <p:nvSpPr>
          <p:cNvPr id="60" name="AutoShape 24"/>
          <p:cNvSpPr>
            <a:spLocks noChangeArrowheads="1"/>
          </p:cNvSpPr>
          <p:nvPr/>
        </p:nvSpPr>
        <p:spPr bwMode="auto">
          <a:xfrm>
            <a:off x="3924302" y="3912533"/>
            <a:ext cx="609599" cy="1116667"/>
          </a:xfrm>
          <a:prstGeom prst="upArrowCallout">
            <a:avLst>
              <a:gd name="adj1" fmla="val 25000"/>
              <a:gd name="adj2" fmla="val 25000"/>
              <a:gd name="adj3" fmla="val 21224"/>
              <a:gd name="adj4" fmla="val 6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 cmpd="sng" algn="ctr">
            <a:solidFill>
              <a:srgbClr val="5F497A"/>
            </a:solidFill>
            <a:prstDash val="solid"/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 smtClean="0">
                <a:effectLst/>
                <a:latin typeface="Times New Roman"/>
                <a:ea typeface="Times New Roman"/>
              </a:rPr>
              <a:t>Status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 smtClean="0">
                <a:effectLst/>
                <a:latin typeface="Times New Roman"/>
                <a:ea typeface="Times New Roman"/>
              </a:rPr>
              <a:t>Retreat</a:t>
            </a:r>
            <a:endParaRPr lang="en-US" sz="1000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 </a:t>
            </a:r>
          </a:p>
        </p:txBody>
      </p:sp>
      <p:sp>
        <p:nvSpPr>
          <p:cNvPr id="61" name="AutoShape 24"/>
          <p:cNvSpPr>
            <a:spLocks noChangeArrowheads="1"/>
          </p:cNvSpPr>
          <p:nvPr/>
        </p:nvSpPr>
        <p:spPr bwMode="auto">
          <a:xfrm>
            <a:off x="5867400" y="3912533"/>
            <a:ext cx="609599" cy="1116667"/>
          </a:xfrm>
          <a:prstGeom prst="upArrowCallout">
            <a:avLst>
              <a:gd name="adj1" fmla="val 25000"/>
              <a:gd name="adj2" fmla="val 25000"/>
              <a:gd name="adj3" fmla="val 21224"/>
              <a:gd name="adj4" fmla="val 6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 cmpd="sng" algn="ctr">
            <a:solidFill>
              <a:srgbClr val="5F497A"/>
            </a:solidFill>
            <a:prstDash val="solid"/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 smtClean="0">
                <a:effectLst/>
                <a:latin typeface="Times New Roman"/>
                <a:ea typeface="Times New Roman"/>
              </a:rPr>
              <a:t>Status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 smtClean="0">
                <a:effectLst/>
                <a:latin typeface="Times New Roman"/>
                <a:ea typeface="Times New Roman"/>
              </a:rPr>
              <a:t>Retreat</a:t>
            </a:r>
            <a:endParaRPr lang="en-US" sz="1000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 </a:t>
            </a:r>
          </a:p>
        </p:txBody>
      </p:sp>
      <p:sp>
        <p:nvSpPr>
          <p:cNvPr id="62" name="AutoShape 24"/>
          <p:cNvSpPr>
            <a:spLocks noChangeArrowheads="1"/>
          </p:cNvSpPr>
          <p:nvPr/>
        </p:nvSpPr>
        <p:spPr bwMode="auto">
          <a:xfrm>
            <a:off x="7048502" y="3912533"/>
            <a:ext cx="609599" cy="1116667"/>
          </a:xfrm>
          <a:prstGeom prst="upArrowCallout">
            <a:avLst>
              <a:gd name="adj1" fmla="val 25000"/>
              <a:gd name="adj2" fmla="val 25000"/>
              <a:gd name="adj3" fmla="val 21224"/>
              <a:gd name="adj4" fmla="val 66667"/>
            </a:avLst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 cmpd="sng" algn="ctr">
            <a:solidFill>
              <a:srgbClr val="5F497A"/>
            </a:solidFill>
            <a:prstDash val="solid"/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 smtClean="0">
                <a:effectLst/>
                <a:latin typeface="Times New Roman"/>
                <a:ea typeface="Times New Roman"/>
              </a:rPr>
              <a:t>Status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 smtClean="0">
                <a:effectLst/>
                <a:latin typeface="Times New Roman"/>
                <a:ea typeface="Times New Roman"/>
              </a:rPr>
              <a:t>Retreat</a:t>
            </a:r>
            <a:endParaRPr lang="en-US" sz="1000" dirty="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sz="1000" dirty="0">
                <a:effectLst/>
                <a:latin typeface="Times New Roman"/>
                <a:ea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2411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1628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Common Core State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62200"/>
            <a:ext cx="7696200" cy="3962400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>
              <a:hlinkClick r:id="rId2"/>
            </a:endParaRPr>
          </a:p>
          <a:p>
            <a:pPr marL="114300" indent="0">
              <a:buNone/>
            </a:pPr>
            <a:endParaRPr lang="en-US" dirty="0">
              <a:hlinkClick r:id="rId2"/>
            </a:endParaRPr>
          </a:p>
          <a:p>
            <a:pPr marL="114300" indent="0">
              <a:buNone/>
            </a:pPr>
            <a:r>
              <a:rPr lang="en-US" dirty="0" smtClean="0">
                <a:hlinkClick r:id="rId2"/>
              </a:rPr>
              <a:t>Three-Minute Video Explaining Common Core State Standards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Washington Student Achievement Council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http://www.washingtonpost.com/blogs/answer-sheet/files/2013/04/common-core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447800"/>
            <a:ext cx="2321560" cy="828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18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Washington Student Achievement Council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 descr="H:\Communications\Graphics\2013.08.06 Roadmap Logo Final Files\Roadmap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0500"/>
            <a:ext cx="6858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788300"/>
              </p:ext>
            </p:extLst>
          </p:nvPr>
        </p:nvGraphicFramePr>
        <p:xfrm>
          <a:off x="647700" y="2057400"/>
          <a:ext cx="7239000" cy="44043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413000"/>
                <a:gridCol w="2413000"/>
                <a:gridCol w="24130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Ensure Access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Enhance Learning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Prepare for the Future</a:t>
                      </a:r>
                      <a:endParaRPr lang="en-US" dirty="0"/>
                    </a:p>
                  </a:txBody>
                  <a:tcPr/>
                </a:tc>
              </a:tr>
              <a:tr h="4327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Make college affordable.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greater access to work-based learning opportunities.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Respond to student, employer, and community needs.</a:t>
                      </a:r>
                      <a:endParaRPr lang="en-US" sz="1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327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Coordinate and expand dual credit and dual enrollment programs.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Encourage adults to earn a postsecondary credential.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awareness of postsecondary opportunities.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327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Ensure all high school graduates are career and college ready.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Align postsecondary programs with employment opportunities.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Help students and families save for postsecondary education.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327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Ensure cost is not  a barrier for low-income students.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Leverage technology to improve student outcomes.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327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support for all current and prospective students.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182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055" y="609600"/>
            <a:ext cx="7620000" cy="990600"/>
          </a:xfrm>
        </p:spPr>
        <p:txBody>
          <a:bodyPr/>
          <a:lstStyle/>
          <a:p>
            <a:pPr algn="ctr"/>
            <a:r>
              <a:rPr lang="en-US" b="1" dirty="0" smtClean="0"/>
              <a:t>Focus Areas for ISLS</a:t>
            </a:r>
            <a:r>
              <a:rPr lang="en-US" sz="3500" dirty="0"/>
              <a:t/>
            </a:r>
            <a:br>
              <a:rPr lang="en-US" sz="3500" dirty="0"/>
            </a:br>
            <a:endParaRPr lang="en-US" sz="3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Washington Student Achievement Council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7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6858000" cy="39624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Improve Communication and Coordination of Common Core State Standards Implementation </a:t>
            </a:r>
            <a:r>
              <a:rPr lang="en-US" sz="2700" dirty="0"/>
              <a:t>E</a:t>
            </a:r>
            <a:r>
              <a:rPr lang="en-US" sz="2700" dirty="0" smtClean="0"/>
              <a:t>fforts</a:t>
            </a:r>
          </a:p>
          <a:p>
            <a:r>
              <a:rPr lang="en-US" sz="2700" dirty="0" smtClean="0"/>
              <a:t>Use of Smarter Balanced Assessment</a:t>
            </a:r>
          </a:p>
          <a:p>
            <a:pPr lvl="1"/>
            <a:r>
              <a:rPr lang="en-US" sz="2500" dirty="0"/>
              <a:t>High School Transition </a:t>
            </a:r>
            <a:r>
              <a:rPr lang="en-US" sz="2500" dirty="0" smtClean="0"/>
              <a:t>Courses</a:t>
            </a:r>
            <a:endParaRPr lang="en-US" sz="2700" dirty="0"/>
          </a:p>
          <a:p>
            <a:pPr lvl="1"/>
            <a:r>
              <a:rPr lang="en-US" sz="2500" dirty="0"/>
              <a:t>Dual Credit </a:t>
            </a:r>
            <a:r>
              <a:rPr lang="en-US" sz="2500" dirty="0" smtClean="0"/>
              <a:t>Courses</a:t>
            </a:r>
            <a:endParaRPr lang="en-US" sz="2700" dirty="0"/>
          </a:p>
          <a:p>
            <a:r>
              <a:rPr lang="en-US" sz="2700" dirty="0" smtClean="0"/>
              <a:t>High </a:t>
            </a:r>
            <a:r>
              <a:rPr lang="en-US" sz="2700" dirty="0" smtClean="0"/>
              <a:t>School and Beyond Plan</a:t>
            </a:r>
          </a:p>
          <a:p>
            <a:endParaRPr lang="en-US" sz="2700" dirty="0" smtClean="0"/>
          </a:p>
        </p:txBody>
      </p:sp>
    </p:spTree>
    <p:extLst>
      <p:ext uri="{BB962C8B-B14F-4D97-AF65-F5344CB8AC3E}">
        <p14:creationId xmlns:p14="http://schemas.microsoft.com/office/powerpoint/2010/main" val="35552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4038600" cy="1219200"/>
          </a:xfrm>
        </p:spPr>
        <p:txBody>
          <a:bodyPr/>
          <a:lstStyle/>
          <a:p>
            <a:r>
              <a:rPr lang="en-US" b="1" dirty="0" smtClean="0"/>
              <a:t>Communications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A4E52-329C-46D2-A779-E68B83A11B6B}" type="datetime1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Washington Student Achievement Council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8</a:t>
            </a:fld>
            <a:endParaRPr lang="en-US"/>
          </a:p>
        </p:txBody>
      </p:sp>
      <p:pic>
        <p:nvPicPr>
          <p:cNvPr id="2057" name="Picture 9" descr="RealLearningforRealLif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410" y="5257800"/>
            <a:ext cx="5064790" cy="10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762000" y="1828800"/>
            <a:ext cx="6858000" cy="25908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Communication strategies</a:t>
            </a:r>
          </a:p>
          <a:p>
            <a:endParaRPr lang="en-US" sz="2700" dirty="0" smtClean="0"/>
          </a:p>
          <a:p>
            <a:r>
              <a:rPr lang="en-US" sz="2700" dirty="0" smtClean="0"/>
              <a:t>Ready WA work </a:t>
            </a:r>
          </a:p>
          <a:p>
            <a:endParaRPr lang="en-US" sz="2700" dirty="0" smtClean="0"/>
          </a:p>
          <a:p>
            <a:r>
              <a:rPr lang="en-US" sz="2700" dirty="0" smtClean="0">
                <a:hlinkClick r:id="rId4"/>
              </a:rPr>
              <a:t>www.ReadyWA.org</a:t>
            </a:r>
            <a:endParaRPr lang="en-US" sz="2700" dirty="0" smtClean="0"/>
          </a:p>
          <a:p>
            <a:endParaRPr lang="en-US" sz="2700" dirty="0" smtClean="0"/>
          </a:p>
        </p:txBody>
      </p:sp>
    </p:spTree>
    <p:extLst>
      <p:ext uri="{BB962C8B-B14F-4D97-AF65-F5344CB8AC3E}">
        <p14:creationId xmlns:p14="http://schemas.microsoft.com/office/powerpoint/2010/main" val="197786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/>
          <a:lstStyle/>
          <a:p>
            <a:r>
              <a:rPr lang="en-US" dirty="0" smtClean="0"/>
              <a:t>18 month implementation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620000" cy="4800600"/>
          </a:xfrm>
        </p:spPr>
        <p:txBody>
          <a:bodyPr/>
          <a:lstStyle/>
          <a:p>
            <a:r>
              <a:rPr lang="en-US" sz="3000" dirty="0" smtClean="0"/>
              <a:t>Define body of work</a:t>
            </a:r>
          </a:p>
          <a:p>
            <a:endParaRPr lang="en-US" sz="3000" dirty="0" smtClean="0"/>
          </a:p>
          <a:p>
            <a:r>
              <a:rPr lang="en-US" sz="3000" dirty="0" smtClean="0"/>
              <a:t>Build consensus around strategies for approaching the work</a:t>
            </a:r>
          </a:p>
          <a:p>
            <a:endParaRPr lang="en-US" sz="3000" dirty="0" smtClean="0"/>
          </a:p>
          <a:p>
            <a:r>
              <a:rPr lang="en-US" sz="3000" dirty="0" smtClean="0"/>
              <a:t>Decide who will be responsible for work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A4E52-329C-46D2-A779-E68B83A11B6B}" type="datetime1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Washington Student Achievement Council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189-E0CE-4508-97C4-395A6AD446C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4153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ncil 1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838</TotalTime>
  <Words>495</Words>
  <Application>Microsoft Office PowerPoint</Application>
  <PresentationFormat>On-screen Show (4:3)</PresentationFormat>
  <Paragraphs>182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Council 1</vt:lpstr>
      <vt:lpstr>Blank</vt:lpstr>
      <vt:lpstr>PowerPoint Presentation</vt:lpstr>
      <vt:lpstr>Meeting Agenda</vt:lpstr>
      <vt:lpstr>Goals for the Day</vt:lpstr>
      <vt:lpstr>Timeline of 2014 Schedule and Deliverables </vt:lpstr>
      <vt:lpstr> Common Core State Standards</vt:lpstr>
      <vt:lpstr>PowerPoint Presentation</vt:lpstr>
      <vt:lpstr>Focus Areas for ISLS </vt:lpstr>
      <vt:lpstr>Communications</vt:lpstr>
      <vt:lpstr>18 month implementation plan</vt:lpstr>
      <vt:lpstr>WSAC Contacts</vt:lpstr>
    </vt:vector>
  </TitlesOfParts>
  <Company>Washington Student Achievement Council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Persky</dc:creator>
  <cp:lastModifiedBy>randys</cp:lastModifiedBy>
  <cp:revision>61</cp:revision>
  <dcterms:created xsi:type="dcterms:W3CDTF">2013-09-06T18:33:14Z</dcterms:created>
  <dcterms:modified xsi:type="dcterms:W3CDTF">2013-12-19T05:38:18Z</dcterms:modified>
</cp:coreProperties>
</file>